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2"/>
  </p:sldMasterIdLst>
  <p:notesMasterIdLst>
    <p:notesMasterId r:id="rId4"/>
  </p:notesMasterIdLst>
  <p:sldIdLst>
    <p:sldId id="365" r:id="rId3"/>
  </p:sldIdLst>
  <p:sldSz cx="9144000" cy="6858000" type="overhead"/>
  <p:notesSz cx="6797675" cy="9926638"/>
  <p:defaultTextStyle>
    <a:defPPr>
      <a:defRPr lang="en-US"/>
    </a:defPPr>
    <a:lvl1pPr marL="0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0443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0886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21328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61770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02214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42655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83099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23540" algn="l" defTabSz="8808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4" autoAdjust="0"/>
    <p:restoredTop sz="93029" autoAdjust="0"/>
  </p:normalViewPr>
  <p:slideViewPr>
    <p:cSldViewPr showGuides="1">
      <p:cViewPr varScale="1">
        <p:scale>
          <a:sx n="86" d="100"/>
          <a:sy n="86" d="100"/>
        </p:scale>
        <p:origin x="117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855" tIns="45427" rIns="90855" bIns="454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855" tIns="45427" rIns="90855" bIns="45427" rtlCol="0"/>
          <a:lstStyle>
            <a:lvl1pPr algn="r">
              <a:defRPr sz="1200"/>
            </a:lvl1pPr>
          </a:lstStyle>
          <a:p>
            <a:fld id="{17BF77A4-95C4-49A7-B18D-D234C078783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55" tIns="45427" rIns="90855" bIns="454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855" tIns="45427" rIns="90855" bIns="454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0855" tIns="45427" rIns="90855" bIns="454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0855" tIns="45427" rIns="90855" bIns="45427" rtlCol="0" anchor="b"/>
          <a:lstStyle>
            <a:lvl1pPr algn="r">
              <a:defRPr sz="1200"/>
            </a:lvl1pPr>
          </a:lstStyle>
          <a:p>
            <a:fld id="{D7F40DFA-B482-4AD0-A536-856EB395CEA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1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40443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80886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21328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61770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02214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42655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83099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523540" algn="l" defTabSz="88088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-4462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2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4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0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4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71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95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19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142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166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19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26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382" indent="0">
              <a:buNone/>
              <a:defRPr sz="1800" b="1"/>
            </a:lvl2pPr>
            <a:lvl3pPr marL="804763" indent="0">
              <a:buNone/>
              <a:defRPr sz="1600" b="1"/>
            </a:lvl3pPr>
            <a:lvl4pPr marL="1207145" indent="0">
              <a:buNone/>
              <a:defRPr sz="1400" b="1"/>
            </a:lvl4pPr>
            <a:lvl5pPr marL="1609527" indent="0">
              <a:buNone/>
              <a:defRPr sz="1400" b="1"/>
            </a:lvl5pPr>
            <a:lvl6pPr marL="2011909" indent="0">
              <a:buNone/>
              <a:defRPr sz="1400" b="1"/>
            </a:lvl6pPr>
            <a:lvl7pPr marL="2414290" indent="0">
              <a:buNone/>
              <a:defRPr sz="1400" b="1"/>
            </a:lvl7pPr>
            <a:lvl8pPr marL="2816672" indent="0">
              <a:buNone/>
              <a:defRPr sz="1400" b="1"/>
            </a:lvl8pPr>
            <a:lvl9pPr marL="3219054" indent="0">
              <a:buNone/>
              <a:defRPr sz="1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382" indent="0">
              <a:buNone/>
              <a:defRPr sz="1800" b="1"/>
            </a:lvl2pPr>
            <a:lvl3pPr marL="804763" indent="0">
              <a:buNone/>
              <a:defRPr sz="1600" b="1"/>
            </a:lvl3pPr>
            <a:lvl4pPr marL="1207145" indent="0">
              <a:buNone/>
              <a:defRPr sz="1400" b="1"/>
            </a:lvl4pPr>
            <a:lvl5pPr marL="1609527" indent="0">
              <a:buNone/>
              <a:defRPr sz="1400" b="1"/>
            </a:lvl5pPr>
            <a:lvl6pPr marL="2011909" indent="0">
              <a:buNone/>
              <a:defRPr sz="1400" b="1"/>
            </a:lvl6pPr>
            <a:lvl7pPr marL="2414290" indent="0">
              <a:buNone/>
              <a:defRPr sz="1400" b="1"/>
            </a:lvl7pPr>
            <a:lvl8pPr marL="2816672" indent="0">
              <a:buNone/>
              <a:defRPr sz="1400" b="1"/>
            </a:lvl8pPr>
            <a:lvl9pPr marL="3219054" indent="0">
              <a:buNone/>
              <a:defRPr sz="1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174877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8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0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2382" indent="0">
              <a:buNone/>
              <a:defRPr sz="1100"/>
            </a:lvl2pPr>
            <a:lvl3pPr marL="804763" indent="0">
              <a:buNone/>
              <a:defRPr sz="900"/>
            </a:lvl3pPr>
            <a:lvl4pPr marL="1207145" indent="0">
              <a:buNone/>
              <a:defRPr sz="800"/>
            </a:lvl4pPr>
            <a:lvl5pPr marL="1609527" indent="0">
              <a:buNone/>
              <a:defRPr sz="800"/>
            </a:lvl5pPr>
            <a:lvl6pPr marL="2011909" indent="0">
              <a:buNone/>
              <a:defRPr sz="800"/>
            </a:lvl6pPr>
            <a:lvl7pPr marL="2414290" indent="0">
              <a:buNone/>
              <a:defRPr sz="800"/>
            </a:lvl7pPr>
            <a:lvl8pPr marL="2816672" indent="0">
              <a:buNone/>
              <a:defRPr sz="800"/>
            </a:lvl8pPr>
            <a:lvl9pPr marL="3219054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3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2382" indent="0">
              <a:buNone/>
              <a:defRPr sz="2500"/>
            </a:lvl2pPr>
            <a:lvl3pPr marL="804763" indent="0">
              <a:buNone/>
              <a:defRPr sz="2100"/>
            </a:lvl3pPr>
            <a:lvl4pPr marL="1207145" indent="0">
              <a:buNone/>
              <a:defRPr sz="1800"/>
            </a:lvl4pPr>
            <a:lvl5pPr marL="1609527" indent="0">
              <a:buNone/>
              <a:defRPr sz="1800"/>
            </a:lvl5pPr>
            <a:lvl6pPr marL="2011909" indent="0">
              <a:buNone/>
              <a:defRPr sz="1800"/>
            </a:lvl6pPr>
            <a:lvl7pPr marL="2414290" indent="0">
              <a:buNone/>
              <a:defRPr sz="1800"/>
            </a:lvl7pPr>
            <a:lvl8pPr marL="2816672" indent="0">
              <a:buNone/>
              <a:defRPr sz="1800"/>
            </a:lvl8pPr>
            <a:lvl9pPr marL="3219054" indent="0">
              <a:buNone/>
              <a:defRPr sz="1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402382" indent="0">
              <a:buNone/>
              <a:defRPr sz="1100"/>
            </a:lvl2pPr>
            <a:lvl3pPr marL="804763" indent="0">
              <a:buNone/>
              <a:defRPr sz="900"/>
            </a:lvl3pPr>
            <a:lvl4pPr marL="1207145" indent="0">
              <a:buNone/>
              <a:defRPr sz="800"/>
            </a:lvl4pPr>
            <a:lvl5pPr marL="1609527" indent="0">
              <a:buNone/>
              <a:defRPr sz="800"/>
            </a:lvl5pPr>
            <a:lvl6pPr marL="2011909" indent="0">
              <a:buNone/>
              <a:defRPr sz="800"/>
            </a:lvl6pPr>
            <a:lvl7pPr marL="2414290" indent="0">
              <a:buNone/>
              <a:defRPr sz="800"/>
            </a:lvl7pPr>
            <a:lvl8pPr marL="2816672" indent="0">
              <a:buNone/>
              <a:defRPr sz="800"/>
            </a:lvl8pPr>
            <a:lvl9pPr marL="3219054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2999"/>
          </a:xfrm>
          <a:prstGeom prst="rect">
            <a:avLst/>
          </a:prstGeom>
        </p:spPr>
        <p:txBody>
          <a:bodyPr vert="horz" lIns="80476" tIns="40238" rIns="80476" bIns="4023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0476" tIns="40238" rIns="80476" bIns="4023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80476" tIns="40238" rIns="80476" bIns="4023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80476" tIns="40238" rIns="80476" bIns="4023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80476" tIns="40238" rIns="80476" bIns="4023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804763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1786" indent="-301786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3870" indent="-251489" algn="l" defTabSz="8047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954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8336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718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3099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481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863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0245" indent="-201191" algn="l" defTabSz="8047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82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763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7145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527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909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4290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672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9054" algn="l" defTabSz="804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-39130" y="-4943"/>
            <a:ext cx="9291650" cy="6862943"/>
            <a:chOff x="-39130" y="-4943"/>
            <a:chExt cx="9291650" cy="6862943"/>
          </a:xfrm>
        </p:grpSpPr>
        <p:sp>
          <p:nvSpPr>
            <p:cNvPr id="123" name="Rectangle 52"/>
            <p:cNvSpPr/>
            <p:nvPr/>
          </p:nvSpPr>
          <p:spPr>
            <a:xfrm>
              <a:off x="2439394" y="2562633"/>
              <a:ext cx="2181458" cy="683319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5808" y="0"/>
              <a:ext cx="7036904" cy="6858000"/>
            </a:xfrm>
            <a:prstGeom prst="rect">
              <a:avLst/>
            </a:prstGeom>
            <a:solidFill>
              <a:srgbClr val="F4F0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Retângulo 77"/>
            <p:cNvSpPr/>
            <p:nvPr/>
          </p:nvSpPr>
          <p:spPr>
            <a:xfrm>
              <a:off x="3554114" y="3579061"/>
              <a:ext cx="3290373" cy="17724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183617" y="3579061"/>
              <a:ext cx="3286003" cy="17724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Retângulo 70"/>
            <p:cNvSpPr/>
            <p:nvPr/>
          </p:nvSpPr>
          <p:spPr>
            <a:xfrm>
              <a:off x="7036904" y="0"/>
              <a:ext cx="2107096" cy="4869471"/>
            </a:xfrm>
            <a:prstGeom prst="rect">
              <a:avLst/>
            </a:prstGeom>
            <a:solidFill>
              <a:srgbClr val="5982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>
              <a:off x="0" y="0"/>
              <a:ext cx="9144000" cy="1130473"/>
            </a:xfrm>
            <a:prstGeom prst="rect">
              <a:avLst/>
            </a:prstGeom>
            <a:solidFill>
              <a:srgbClr val="F38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7105650" y="1813676"/>
              <a:ext cx="1605436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LÓGICA </a:t>
              </a: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 NEGÓCIO: </a:t>
              </a:r>
              <a:endPara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Fundamentar </a:t>
              </a:r>
              <a:r>
                <a:rPr lang="pt-B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tomada de decisão dos nossos clientes/usuários</a:t>
              </a:r>
              <a:r>
                <a:rPr lang="pt-B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  <a:p>
              <a:endParaRPr lang="pt-BR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MISSÃO</a:t>
              </a: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endPara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Gerar </a:t>
              </a:r>
              <a:r>
                <a:rPr lang="pt-B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 disseminar conhecimento </a:t>
              </a:r>
              <a:r>
                <a:rPr lang="pt-BR" sz="8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geocientífico</a:t>
              </a:r>
              <a:r>
                <a:rPr lang="pt-B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com excelência, contribuindo para melhoria da qualidade de vida e desenvolvimento sustentável do Brasil</a:t>
              </a:r>
              <a:r>
                <a:rPr lang="pt-B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  <a:p>
              <a:endParaRPr lang="pt-B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VISÃO: </a:t>
              </a:r>
              <a:endPara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 </a:t>
              </a:r>
              <a:r>
                <a:rPr lang="pt-B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referência na geração de conhecimento e no desenvolvimento de soluções efetivas em Geociências para o bem-estar da sociedade brasileira.</a:t>
              </a: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632984" y="1180030"/>
              <a:ext cx="17634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u="sng" dirty="0">
                  <a:solidFill>
                    <a:srgbClr val="F3863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VALOR </a:t>
              </a:r>
              <a:r>
                <a:rPr lang="pt-BR" sz="1400" b="1" u="sng" dirty="0" smtClean="0">
                  <a:solidFill>
                    <a:srgbClr val="F3863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PÚBLICO</a:t>
              </a:r>
              <a:endParaRPr lang="pt-BR" sz="1400" dirty="0">
                <a:solidFill>
                  <a:srgbClr val="F38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83617" y="120491"/>
              <a:ext cx="88291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MAPA ESTRATÉGICO</a:t>
              </a:r>
            </a:p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 SERVIÇO GEOLÓGICO DO BRASIL | 2019 - 2023</a:t>
              </a:r>
              <a:endPara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400747" y="2242032"/>
              <a:ext cx="4228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u="sng" dirty="0">
                  <a:solidFill>
                    <a:srgbClr val="F3863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VALORES PARA CLIENTES E USUÁRIOS</a:t>
              </a:r>
              <a:endParaRPr lang="pt-BR" sz="1400" b="1" dirty="0">
                <a:solidFill>
                  <a:srgbClr val="F386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5" name="Agrupar 74"/>
            <p:cNvGrpSpPr/>
            <p:nvPr/>
          </p:nvGrpSpPr>
          <p:grpSpPr>
            <a:xfrm>
              <a:off x="184516" y="1486148"/>
              <a:ext cx="6660422" cy="584775"/>
              <a:chOff x="184516" y="1486148"/>
              <a:chExt cx="6660422" cy="584775"/>
            </a:xfrm>
          </p:grpSpPr>
          <p:sp>
            <p:nvSpPr>
              <p:cNvPr id="6" name="CaixaDeTexto 5"/>
              <p:cNvSpPr txBox="1"/>
              <p:nvPr/>
            </p:nvSpPr>
            <p:spPr>
              <a:xfrm>
                <a:off x="184516" y="1486148"/>
                <a:ext cx="1620000" cy="58477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COLABORAR PARA O ORDENAMENTO TERRITORIAL E USO RACIONAL DOS RECURSOS NATURAIS</a:t>
                </a:r>
                <a:endParaRPr lang="pt-BR" sz="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1864657" y="1486148"/>
                <a:ext cx="1620000" cy="58477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dirty="0" smtClean="0"/>
                  <a:t>CONTRIBUIR PARA PREVENÇÃO E MITIGAÇÃO DAS CONSEQUÊNCIAS DOS DESASTRES NATURAIS</a:t>
                </a:r>
                <a:endParaRPr lang="pt-BR" sz="800" dirty="0"/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3544798" y="1486148"/>
                <a:ext cx="1620000" cy="583200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COLABORAR </a:t>
                </a:r>
                <a:b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PARA O DESENVOLVIMENTO DAS ATIVIDADES DO SETOR MINERAL</a:t>
                </a:r>
                <a:endParaRPr lang="pt-BR" sz="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5224938" y="1486148"/>
                <a:ext cx="1620000" cy="583200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CONTRIBUIR PARA O </a:t>
                </a:r>
                <a:b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pt-B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AUMENTO DA DISPONIBILIDADE HÍDRICA</a:t>
                </a:r>
                <a:endParaRPr lang="pt-BR" sz="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23" name="CaixaDeTexto 22"/>
            <p:cNvSpPr txBox="1"/>
            <p:nvPr/>
          </p:nvSpPr>
          <p:spPr>
            <a:xfrm>
              <a:off x="1461707" y="3371691"/>
              <a:ext cx="4228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u="sng" dirty="0" smtClean="0">
                  <a:solidFill>
                    <a:srgbClr val="F3863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PROCESSO</a:t>
              </a:r>
              <a:endParaRPr lang="pt-BR" sz="1400" b="1" dirty="0">
                <a:solidFill>
                  <a:srgbClr val="F386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89725" y="3622854"/>
              <a:ext cx="23300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u="sng" dirty="0" smtClean="0">
                  <a:solidFill>
                    <a:srgbClr val="F3863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PROCESSO DE CONHECIMENTO</a:t>
              </a:r>
              <a:endParaRPr lang="pt-BR" sz="800" b="1" dirty="0">
                <a:solidFill>
                  <a:srgbClr val="F386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84066" y="3852947"/>
              <a:ext cx="1620000" cy="5847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REALIZAR E AMPLIAR O LEVANTAMENTO DE DADOS E A GERAÇÃO DE CONHECIMENTO GEOCIENTÍFICO</a:t>
              </a:r>
              <a:endParaRPr lang="pt-BR" sz="800" b="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849621" y="3852946"/>
              <a:ext cx="1620000" cy="583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DESENVOLVER</a:t>
              </a:r>
              <a:br>
                <a:rPr lang="pt-BR" sz="800" b="1" dirty="0" smtClean="0"/>
              </a:br>
              <a:r>
                <a:rPr lang="pt-BR" sz="800" b="1" dirty="0" smtClean="0"/>
                <a:t>A GESTÃO DO </a:t>
              </a:r>
              <a:br>
                <a:rPr lang="pt-BR" sz="800" b="1" dirty="0" smtClean="0"/>
              </a:br>
              <a:r>
                <a:rPr lang="pt-BR" sz="800" b="1" dirty="0" smtClean="0"/>
                <a:t>CONHECIMENTO</a:t>
              </a:r>
              <a:endParaRPr lang="pt-BR" sz="800" b="1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84066" y="4660661"/>
              <a:ext cx="1620000" cy="583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DESENVOLVER PARCERIAS E CAPTAR RECURSOS COM ENTES PÚBLICOS E PRIVADOS</a:t>
              </a:r>
              <a:endParaRPr lang="pt-BR" sz="800" b="1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849621" y="4660662"/>
              <a:ext cx="1620000" cy="5847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PROMOVER A IMAGEM E O RECONHECIMENTO DOS PRODUTOS POR MEIO DA COMUNICAÇÃO INTEGRADA</a:t>
              </a:r>
              <a:endParaRPr lang="pt-BR" sz="800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4009972" y="3622854"/>
              <a:ext cx="23300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u="sng" dirty="0" smtClean="0">
                  <a:solidFill>
                    <a:srgbClr val="F3863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PROCESSO DE EFICIÊNCIA</a:t>
              </a:r>
              <a:endParaRPr lang="pt-BR" sz="800" b="1" dirty="0">
                <a:solidFill>
                  <a:srgbClr val="F386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3556741" y="3852947"/>
              <a:ext cx="1620000" cy="583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APRIMORAR A </a:t>
              </a:r>
              <a:br>
                <a:rPr lang="pt-BR" sz="800" b="1" dirty="0" smtClean="0"/>
              </a:br>
              <a:r>
                <a:rPr lang="pt-BR" sz="800" b="1" dirty="0" smtClean="0"/>
                <a:t>GESTÃO DA QUALIDADE</a:t>
              </a:r>
              <a:endParaRPr lang="pt-BR" sz="800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5224488" y="3852945"/>
              <a:ext cx="1620000" cy="5847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OTIMIZAR </a:t>
              </a:r>
              <a:br>
                <a:rPr lang="pt-BR" sz="800" b="1" dirty="0" smtClean="0"/>
              </a:br>
              <a:r>
                <a:rPr lang="pt-BR" sz="800" b="1" dirty="0" smtClean="0"/>
                <a:t>OS PROCESSOS PROMOVENDO A </a:t>
              </a:r>
              <a:br>
                <a:rPr lang="pt-BR" sz="800" b="1" dirty="0" smtClean="0"/>
              </a:br>
              <a:r>
                <a:rPr lang="pt-BR" sz="800" b="1" dirty="0" smtClean="0"/>
                <a:t>SUSTENTABILIDADE</a:t>
              </a:r>
            </a:p>
            <a:p>
              <a:pPr algn="ctr"/>
              <a:endParaRPr lang="pt-BR" sz="800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3556741" y="4660662"/>
              <a:ext cx="1620000" cy="583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GARANTIR </a:t>
              </a:r>
              <a:br>
                <a:rPr lang="pt-BR" sz="800" b="1" dirty="0" smtClean="0"/>
              </a:br>
              <a:r>
                <a:rPr lang="pt-BR" sz="800" b="1" dirty="0" smtClean="0"/>
                <a:t>A EFETIVIDADE </a:t>
              </a:r>
              <a:br>
                <a:rPr lang="pt-BR" sz="800" b="1" dirty="0" smtClean="0"/>
              </a:br>
              <a:r>
                <a:rPr lang="pt-BR" sz="800" b="1" dirty="0" smtClean="0"/>
                <a:t>NA GESTÃO </a:t>
              </a:r>
              <a:br>
                <a:rPr lang="pt-BR" sz="800" b="1" dirty="0" smtClean="0"/>
              </a:br>
              <a:r>
                <a:rPr lang="pt-BR" sz="800" b="1" dirty="0" smtClean="0"/>
                <a:t>DOS PROJETOS</a:t>
              </a:r>
              <a:endParaRPr lang="pt-BR" sz="800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5224488" y="4660662"/>
              <a:ext cx="1620000" cy="583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OTIMIZAR </a:t>
              </a:r>
              <a:br>
                <a:rPr lang="pt-BR" sz="800" b="1" dirty="0" smtClean="0"/>
              </a:br>
              <a:r>
                <a:rPr lang="pt-BR" sz="800" b="1" dirty="0" smtClean="0"/>
                <a:t>DESPESAS COM </a:t>
              </a:r>
              <a:br>
                <a:rPr lang="pt-BR" sz="800" b="1" dirty="0" smtClean="0"/>
              </a:br>
              <a:r>
                <a:rPr lang="pt-BR" sz="800" b="1" dirty="0" smtClean="0"/>
                <a:t>CONTRATOS</a:t>
              </a:r>
              <a:br>
                <a:rPr lang="pt-BR" sz="800" b="1" dirty="0" smtClean="0"/>
              </a:br>
              <a:r>
                <a:rPr lang="pt-BR" sz="800" b="1" dirty="0" smtClean="0"/>
                <a:t>E ADMINISTRATIVAS</a:t>
              </a:r>
              <a:endParaRPr lang="pt-BR" sz="800" b="1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1400747" y="5362327"/>
              <a:ext cx="4228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u="sng" dirty="0">
                  <a:solidFill>
                    <a:srgbClr val="F38630"/>
                  </a:solidFill>
                </a:rPr>
                <a:t>R</a:t>
              </a:r>
              <a:r>
                <a:rPr lang="pt-BR" sz="1400" b="1" u="sng" dirty="0" smtClean="0">
                  <a:solidFill>
                    <a:srgbClr val="F38630"/>
                  </a:solidFill>
                </a:rPr>
                <a:t>H &amp; </a:t>
              </a:r>
              <a:r>
                <a:rPr lang="pt-BR" sz="1400" b="1" u="sng" dirty="0" smtClean="0">
                  <a:solidFill>
                    <a:srgbClr val="F3863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TECNOLOGIA</a:t>
              </a:r>
              <a:endParaRPr lang="pt-BR" sz="1400" b="1" dirty="0">
                <a:solidFill>
                  <a:srgbClr val="F386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84516" y="5685690"/>
              <a:ext cx="1260000" cy="8316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INVESTIR EM CAPACITAÇÃO TÉCNICA E NA SEGURANÇA DOS EMPREGADOS</a:t>
              </a:r>
              <a:endParaRPr lang="pt-BR" sz="800" b="1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534522" y="5685690"/>
              <a:ext cx="1260000" cy="8316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DESENVOLVER A LIDERANÇA E AS COMPETÊNCIAS ORGANIZACIONAIS</a:t>
              </a:r>
              <a:endParaRPr lang="pt-BR" sz="800" b="1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2884528" y="5685691"/>
              <a:ext cx="1260000" cy="8316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DESENVOLVER CLIMA ORGANIZACIONAL QUE PROMOVA O ENGAJAMENTO DAS PESSOAS</a:t>
              </a:r>
              <a:endParaRPr lang="pt-BR" sz="800" b="1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4234534" y="5685691"/>
              <a:ext cx="1260000" cy="83099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PROMOVER A GOVERNANÇA, O ALINHAMENTO ESTRATÉGICO E A INTEGRAÇÃO DAS EQUIPES</a:t>
              </a:r>
              <a:endParaRPr lang="pt-BR" sz="800" b="1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5584542" y="5685690"/>
              <a:ext cx="1260000" cy="8316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dirty="0" smtClean="0"/>
                <a:t>ALINHAR TI À ESTRATÉGIA, AMPLIANDO SEGURANÇA</a:t>
              </a:r>
              <a:endParaRPr lang="pt-BR" sz="800" b="1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07504" y="2543890"/>
              <a:ext cx="2178000" cy="707886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800" b="1" dirty="0" smtClean="0"/>
            </a:p>
            <a:p>
              <a:pPr algn="ctr"/>
              <a:r>
                <a:rPr lang="pt-BR" sz="800" b="1" dirty="0" smtClean="0"/>
                <a:t>GERAR E AMPLIAR O </a:t>
              </a:r>
              <a:br>
                <a:rPr lang="pt-BR" sz="800" b="1" dirty="0" smtClean="0"/>
              </a:br>
              <a:r>
                <a:rPr lang="pt-BR" sz="800" b="1" dirty="0" smtClean="0"/>
                <a:t>CONHECIMENTO GEOCIENTÍFICO</a:t>
              </a:r>
            </a:p>
            <a:p>
              <a:pPr algn="ctr"/>
              <a:endParaRPr lang="pt-BR" sz="800" b="1" dirty="0" smtClean="0"/>
            </a:p>
            <a:p>
              <a:pPr algn="ctr"/>
              <a:endParaRPr lang="pt-BR" sz="8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667861" y="2543890"/>
              <a:ext cx="2177684" cy="707886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800" b="1" dirty="0" smtClean="0"/>
            </a:p>
            <a:p>
              <a:pPr algn="ctr"/>
              <a:r>
                <a:rPr lang="pt-BR" sz="800" b="1" dirty="0" smtClean="0"/>
                <a:t>REALIZAR E PROMOVER ESTUDOS, PESQUISA E DESENVOLVIMENTO EM GEOCIÊNCIAS</a:t>
              </a:r>
            </a:p>
            <a:p>
              <a:pPr algn="ctr"/>
              <a:endParaRPr lang="pt-BR" sz="800" dirty="0" smtClean="0"/>
            </a:p>
            <a:p>
              <a:pPr algn="ctr"/>
              <a:endParaRPr lang="pt-BR" sz="800" dirty="0"/>
            </a:p>
          </p:txBody>
        </p:sp>
        <p:sp>
          <p:nvSpPr>
            <p:cNvPr id="86" name="CaixaDeTexto 85"/>
            <p:cNvSpPr txBox="1"/>
            <p:nvPr/>
          </p:nvSpPr>
          <p:spPr>
            <a:xfrm>
              <a:off x="7176529" y="5444505"/>
              <a:ext cx="207599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Verde -&gt; </a:t>
              </a:r>
              <a:r>
                <a:rPr lang="pt-BR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95</a:t>
              </a:r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% - Meta alcançada</a:t>
              </a:r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Amarelo </a:t>
              </a:r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 85 - 95% - Atenção</a:t>
              </a:r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Vermelho </a:t>
              </a:r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 50 - 85% - Restrição </a:t>
              </a:r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Preto </a:t>
              </a:r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&lt; </a:t>
              </a:r>
              <a:r>
                <a:rPr lang="pt-BR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% - Indicador comprometido</a:t>
              </a:r>
            </a:p>
            <a:p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pt-BR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Não apurado </a:t>
              </a:r>
              <a:endParaRPr lang="pt-B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pt-BR" sz="800" dirty="0"/>
            </a:p>
          </p:txBody>
        </p:sp>
        <p:sp>
          <p:nvSpPr>
            <p:cNvPr id="87" name="CaixaDeTexto 86"/>
            <p:cNvSpPr txBox="1"/>
            <p:nvPr/>
          </p:nvSpPr>
          <p:spPr>
            <a:xfrm>
              <a:off x="7287734" y="4869472"/>
              <a:ext cx="17250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Legenda de cores em relação ao resultado dos indicadores em 2019</a:t>
              </a:r>
            </a:p>
          </p:txBody>
        </p:sp>
        <p:sp>
          <p:nvSpPr>
            <p:cNvPr id="88" name="CaixaDeTexto 87"/>
            <p:cNvSpPr txBox="1"/>
            <p:nvPr/>
          </p:nvSpPr>
          <p:spPr>
            <a:xfrm>
              <a:off x="7136876" y="1162982"/>
              <a:ext cx="190715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 smtClean="0">
                  <a:solidFill>
                    <a:srgbClr val="F8F8F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Resultado 4º Trimestre 2019</a:t>
              </a:r>
              <a:endParaRPr lang="pt-BR" sz="17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3" name="Grupo 32"/>
            <p:cNvGrpSpPr/>
            <p:nvPr/>
          </p:nvGrpSpPr>
          <p:grpSpPr>
            <a:xfrm>
              <a:off x="7075798" y="5497921"/>
              <a:ext cx="119781" cy="1090822"/>
              <a:chOff x="7075798" y="5497921"/>
              <a:chExt cx="119781" cy="1090822"/>
            </a:xfrm>
          </p:grpSpPr>
          <p:sp>
            <p:nvSpPr>
              <p:cNvPr id="82" name="CaixaDeTexto 81"/>
              <p:cNvSpPr txBox="1"/>
              <p:nvPr/>
            </p:nvSpPr>
            <p:spPr>
              <a:xfrm>
                <a:off x="7075798" y="5980492"/>
                <a:ext cx="119632" cy="12117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800" dirty="0"/>
              </a:p>
            </p:txBody>
          </p:sp>
          <p:sp>
            <p:nvSpPr>
              <p:cNvPr id="83" name="CaixaDeTexto 82"/>
              <p:cNvSpPr txBox="1"/>
              <p:nvPr/>
            </p:nvSpPr>
            <p:spPr>
              <a:xfrm>
                <a:off x="7075798" y="6230245"/>
                <a:ext cx="119632" cy="12117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800" dirty="0"/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7075798" y="5497921"/>
                <a:ext cx="119632" cy="121177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800" dirty="0"/>
              </a:p>
            </p:txBody>
          </p:sp>
          <p:sp>
            <p:nvSpPr>
              <p:cNvPr id="85" name="CaixaDeTexto 84"/>
              <p:cNvSpPr txBox="1"/>
              <p:nvPr/>
            </p:nvSpPr>
            <p:spPr>
              <a:xfrm>
                <a:off x="7075798" y="5743675"/>
                <a:ext cx="119632" cy="12117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800" dirty="0"/>
              </a:p>
            </p:txBody>
          </p:sp>
          <p:sp>
            <p:nvSpPr>
              <p:cNvPr id="116" name="CaixaDeTexto 115"/>
              <p:cNvSpPr txBox="1"/>
              <p:nvPr/>
            </p:nvSpPr>
            <p:spPr>
              <a:xfrm>
                <a:off x="7075947" y="6467566"/>
                <a:ext cx="119632" cy="12117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800" dirty="0"/>
              </a:p>
            </p:txBody>
          </p:sp>
        </p:grpSp>
        <p:sp>
          <p:nvSpPr>
            <p:cNvPr id="240" name="Rectangle 52"/>
            <p:cNvSpPr/>
            <p:nvPr/>
          </p:nvSpPr>
          <p:spPr>
            <a:xfrm>
              <a:off x="4688471" y="2541535"/>
              <a:ext cx="547200" cy="7077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5" name="Rectangle 52"/>
            <p:cNvSpPr/>
            <p:nvPr/>
          </p:nvSpPr>
          <p:spPr>
            <a:xfrm>
              <a:off x="187734" y="3843574"/>
              <a:ext cx="396000" cy="595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2" name="Rectangle 52"/>
            <p:cNvSpPr/>
            <p:nvPr/>
          </p:nvSpPr>
          <p:spPr>
            <a:xfrm>
              <a:off x="189593" y="4669143"/>
              <a:ext cx="792000" cy="56603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6" name="Rectangle 52"/>
            <p:cNvSpPr/>
            <p:nvPr/>
          </p:nvSpPr>
          <p:spPr>
            <a:xfrm>
              <a:off x="1861092" y="4657505"/>
              <a:ext cx="529200" cy="593974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0" name="Rectangle 52"/>
            <p:cNvSpPr/>
            <p:nvPr/>
          </p:nvSpPr>
          <p:spPr>
            <a:xfrm>
              <a:off x="1859974" y="3861332"/>
              <a:ext cx="806400" cy="57638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1" name="Rectangle 52"/>
            <p:cNvSpPr/>
            <p:nvPr/>
          </p:nvSpPr>
          <p:spPr>
            <a:xfrm>
              <a:off x="3547120" y="3861048"/>
              <a:ext cx="813600" cy="560933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49804"/>
              </a:scheme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3" name="Rectangle 52"/>
            <p:cNvSpPr/>
            <p:nvPr/>
          </p:nvSpPr>
          <p:spPr>
            <a:xfrm>
              <a:off x="3569481" y="4638436"/>
              <a:ext cx="806400" cy="6054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1" name="Rectangle 52"/>
            <p:cNvSpPr/>
            <p:nvPr/>
          </p:nvSpPr>
          <p:spPr>
            <a:xfrm flipH="1">
              <a:off x="5212505" y="3864954"/>
              <a:ext cx="540001" cy="566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2" name="Rectangle 52"/>
            <p:cNvSpPr/>
            <p:nvPr/>
          </p:nvSpPr>
          <p:spPr>
            <a:xfrm>
              <a:off x="5224263" y="4638403"/>
              <a:ext cx="802800" cy="597837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4" name="Rectangle 52"/>
            <p:cNvSpPr/>
            <p:nvPr/>
          </p:nvSpPr>
          <p:spPr>
            <a:xfrm>
              <a:off x="188843" y="5673951"/>
              <a:ext cx="640800" cy="842736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9" name="Rectangle 52"/>
            <p:cNvSpPr/>
            <p:nvPr/>
          </p:nvSpPr>
          <p:spPr>
            <a:xfrm>
              <a:off x="1541681" y="5673586"/>
              <a:ext cx="630896" cy="843101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0" name="Rectangle 52"/>
            <p:cNvSpPr/>
            <p:nvPr/>
          </p:nvSpPr>
          <p:spPr>
            <a:xfrm>
              <a:off x="2172577" y="5673586"/>
              <a:ext cx="630896" cy="843101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1" name="Rectangle 52"/>
            <p:cNvSpPr/>
            <p:nvPr/>
          </p:nvSpPr>
          <p:spPr>
            <a:xfrm>
              <a:off x="2904054" y="5697702"/>
              <a:ext cx="1249424" cy="818986"/>
            </a:xfrm>
            <a:prstGeom prst="rect">
              <a:avLst/>
            </a:prstGeom>
            <a:solidFill>
              <a:srgbClr val="95B3D7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3" name="Rectangle 52"/>
            <p:cNvSpPr/>
            <p:nvPr/>
          </p:nvSpPr>
          <p:spPr>
            <a:xfrm flipH="1">
              <a:off x="4874297" y="5680881"/>
              <a:ext cx="620237" cy="851994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4" name="Rectangle 52"/>
            <p:cNvSpPr/>
            <p:nvPr/>
          </p:nvSpPr>
          <p:spPr>
            <a:xfrm flipH="1">
              <a:off x="4254060" y="5680881"/>
              <a:ext cx="620237" cy="851994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6" name="Rectangle 52"/>
            <p:cNvSpPr/>
            <p:nvPr/>
          </p:nvSpPr>
          <p:spPr>
            <a:xfrm>
              <a:off x="5595116" y="5697702"/>
              <a:ext cx="633600" cy="835173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1" name="Rectangle 52"/>
            <p:cNvSpPr/>
            <p:nvPr/>
          </p:nvSpPr>
          <p:spPr>
            <a:xfrm>
              <a:off x="106896" y="2548215"/>
              <a:ext cx="121131" cy="709875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3175">
              <a:solidFill>
                <a:srgbClr val="92D05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2" name="Rectangle 52"/>
            <p:cNvSpPr/>
            <p:nvPr/>
          </p:nvSpPr>
          <p:spPr>
            <a:xfrm>
              <a:off x="346413" y="2552724"/>
              <a:ext cx="121131" cy="709875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3175">
              <a:solidFill>
                <a:srgbClr val="92D05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3" name="Rectangle 52"/>
            <p:cNvSpPr/>
            <p:nvPr/>
          </p:nvSpPr>
          <p:spPr>
            <a:xfrm>
              <a:off x="2159178" y="2547156"/>
              <a:ext cx="120816" cy="704554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4" name="Rectangle 52"/>
            <p:cNvSpPr/>
            <p:nvPr/>
          </p:nvSpPr>
          <p:spPr>
            <a:xfrm>
              <a:off x="1191591" y="2541900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5" name="Rectangle 52"/>
            <p:cNvSpPr/>
            <p:nvPr/>
          </p:nvSpPr>
          <p:spPr>
            <a:xfrm>
              <a:off x="1323534" y="2541900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6" name="Rectangle 52"/>
            <p:cNvSpPr/>
            <p:nvPr/>
          </p:nvSpPr>
          <p:spPr>
            <a:xfrm>
              <a:off x="1455480" y="2541900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7" name="Rectangle 52"/>
            <p:cNvSpPr/>
            <p:nvPr/>
          </p:nvSpPr>
          <p:spPr>
            <a:xfrm>
              <a:off x="946491" y="2536077"/>
              <a:ext cx="121131" cy="709875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9" name="Rectangle 52"/>
            <p:cNvSpPr/>
            <p:nvPr/>
          </p:nvSpPr>
          <p:spPr>
            <a:xfrm>
              <a:off x="1947434" y="2536096"/>
              <a:ext cx="121131" cy="7098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0" name="Rectangle 52"/>
            <p:cNvSpPr/>
            <p:nvPr/>
          </p:nvSpPr>
          <p:spPr>
            <a:xfrm>
              <a:off x="1574451" y="2541534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1" name="Rectangle 52"/>
            <p:cNvSpPr/>
            <p:nvPr/>
          </p:nvSpPr>
          <p:spPr>
            <a:xfrm>
              <a:off x="1066493" y="2541900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4" name="Rectangle 52"/>
            <p:cNvSpPr/>
            <p:nvPr/>
          </p:nvSpPr>
          <p:spPr>
            <a:xfrm>
              <a:off x="706453" y="2541901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Rectangle 52"/>
            <p:cNvSpPr/>
            <p:nvPr/>
          </p:nvSpPr>
          <p:spPr>
            <a:xfrm>
              <a:off x="583734" y="2536096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4" name="Rectangle 52"/>
            <p:cNvSpPr/>
            <p:nvPr/>
          </p:nvSpPr>
          <p:spPr>
            <a:xfrm>
              <a:off x="236205" y="2548216"/>
              <a:ext cx="121131" cy="709875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3175">
              <a:solidFill>
                <a:srgbClr val="92D05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5" name="Rectangle 52"/>
            <p:cNvSpPr/>
            <p:nvPr/>
          </p:nvSpPr>
          <p:spPr>
            <a:xfrm>
              <a:off x="829643" y="2542895"/>
              <a:ext cx="121131" cy="709875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425885" y="2543890"/>
              <a:ext cx="2178000" cy="7078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800" dirty="0" smtClean="0"/>
            </a:p>
            <a:p>
              <a:pPr algn="ctr"/>
              <a:r>
                <a:rPr lang="pt-BR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GARANTIR A QUALIDADE DAS ENTREGAS PARA OS PÚBLICOS-ALVOS</a:t>
              </a:r>
            </a:p>
            <a:p>
              <a:pPr algn="ctr"/>
              <a:endParaRPr lang="pt-BR" sz="800" dirty="0" smtClean="0"/>
            </a:p>
            <a:p>
              <a:pPr algn="ctr"/>
              <a:endParaRPr lang="pt-BR" sz="800" dirty="0"/>
            </a:p>
          </p:txBody>
        </p:sp>
        <p:sp>
          <p:nvSpPr>
            <p:cNvPr id="128" name="Rectangle 52"/>
            <p:cNvSpPr/>
            <p:nvPr/>
          </p:nvSpPr>
          <p:spPr>
            <a:xfrm>
              <a:off x="6314471" y="2541535"/>
              <a:ext cx="547200" cy="70620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9" name="Rectangle 52"/>
            <p:cNvSpPr/>
            <p:nvPr/>
          </p:nvSpPr>
          <p:spPr>
            <a:xfrm>
              <a:off x="5230889" y="2541900"/>
              <a:ext cx="547200" cy="69584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Rectangle 52"/>
            <p:cNvSpPr/>
            <p:nvPr/>
          </p:nvSpPr>
          <p:spPr>
            <a:xfrm>
              <a:off x="1392290" y="3846092"/>
              <a:ext cx="396000" cy="59575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1" name="Rectangle 52"/>
            <p:cNvSpPr/>
            <p:nvPr/>
          </p:nvSpPr>
          <p:spPr>
            <a:xfrm>
              <a:off x="994438" y="3847912"/>
              <a:ext cx="396000" cy="595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2" name="Rectangle 52"/>
            <p:cNvSpPr/>
            <p:nvPr/>
          </p:nvSpPr>
          <p:spPr>
            <a:xfrm>
              <a:off x="592411" y="3849714"/>
              <a:ext cx="396000" cy="595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3" name="Rectangle 52"/>
            <p:cNvSpPr/>
            <p:nvPr/>
          </p:nvSpPr>
          <p:spPr>
            <a:xfrm>
              <a:off x="2674861" y="3861332"/>
              <a:ext cx="806400" cy="576387"/>
            </a:xfrm>
            <a:prstGeom prst="rect">
              <a:avLst/>
            </a:prstGeom>
            <a:solidFill>
              <a:srgbClr val="FFFF00">
                <a:alpha val="50196"/>
              </a:srgbClr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5" name="Rectangle 52"/>
            <p:cNvSpPr/>
            <p:nvPr/>
          </p:nvSpPr>
          <p:spPr>
            <a:xfrm flipH="1">
              <a:off x="5754680" y="3864954"/>
              <a:ext cx="540001" cy="566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6" name="Rectangle 52"/>
            <p:cNvSpPr/>
            <p:nvPr/>
          </p:nvSpPr>
          <p:spPr>
            <a:xfrm flipH="1">
              <a:off x="6296011" y="3864954"/>
              <a:ext cx="540001" cy="5667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7" name="Rectangle 52"/>
            <p:cNvSpPr/>
            <p:nvPr/>
          </p:nvSpPr>
          <p:spPr>
            <a:xfrm>
              <a:off x="985640" y="4669542"/>
              <a:ext cx="811255" cy="56603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8" name="Rectangle 52"/>
            <p:cNvSpPr/>
            <p:nvPr/>
          </p:nvSpPr>
          <p:spPr>
            <a:xfrm>
              <a:off x="2390292" y="4654302"/>
              <a:ext cx="529200" cy="593974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9" name="Rectangle 52"/>
            <p:cNvSpPr/>
            <p:nvPr/>
          </p:nvSpPr>
          <p:spPr>
            <a:xfrm>
              <a:off x="2920201" y="4654302"/>
              <a:ext cx="529200" cy="593974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0" name="Rectangle 52"/>
            <p:cNvSpPr/>
            <p:nvPr/>
          </p:nvSpPr>
          <p:spPr>
            <a:xfrm>
              <a:off x="4372396" y="4638436"/>
              <a:ext cx="806400" cy="605423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2" name="Rectangle 52"/>
            <p:cNvSpPr/>
            <p:nvPr/>
          </p:nvSpPr>
          <p:spPr>
            <a:xfrm>
              <a:off x="827584" y="5674899"/>
              <a:ext cx="640800" cy="842736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Rectangle 52"/>
            <p:cNvSpPr/>
            <p:nvPr/>
          </p:nvSpPr>
          <p:spPr>
            <a:xfrm>
              <a:off x="1691680" y="2541534"/>
              <a:ext cx="157941" cy="721066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Rectangle 52"/>
            <p:cNvSpPr/>
            <p:nvPr/>
          </p:nvSpPr>
          <p:spPr>
            <a:xfrm>
              <a:off x="1841605" y="2537868"/>
              <a:ext cx="111738" cy="7098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0" name="Rectangle 52"/>
            <p:cNvSpPr/>
            <p:nvPr/>
          </p:nvSpPr>
          <p:spPr>
            <a:xfrm>
              <a:off x="5760888" y="2537868"/>
              <a:ext cx="547200" cy="69584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3" name="Rectangle 52"/>
            <p:cNvSpPr/>
            <p:nvPr/>
          </p:nvSpPr>
          <p:spPr>
            <a:xfrm>
              <a:off x="4377379" y="3849715"/>
              <a:ext cx="813600" cy="587398"/>
            </a:xfrm>
            <a:prstGeom prst="rect">
              <a:avLst/>
            </a:prstGeom>
            <a:solidFill>
              <a:srgbClr val="FF0000">
                <a:alpha val="49804"/>
              </a:srgb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6" name="Rectangle 52"/>
            <p:cNvSpPr/>
            <p:nvPr/>
          </p:nvSpPr>
          <p:spPr>
            <a:xfrm>
              <a:off x="6015162" y="4638404"/>
              <a:ext cx="806400" cy="591120"/>
            </a:xfrm>
            <a:prstGeom prst="rect">
              <a:avLst/>
            </a:prstGeom>
            <a:solidFill>
              <a:srgbClr val="FFFF00">
                <a:alpha val="50196"/>
              </a:srgbClr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4" name="Rectangle 52"/>
            <p:cNvSpPr/>
            <p:nvPr/>
          </p:nvSpPr>
          <p:spPr>
            <a:xfrm>
              <a:off x="6228716" y="5689608"/>
              <a:ext cx="633600" cy="835173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Rectangle 52"/>
            <p:cNvSpPr/>
            <p:nvPr/>
          </p:nvSpPr>
          <p:spPr>
            <a:xfrm>
              <a:off x="196343" y="1488705"/>
              <a:ext cx="785250" cy="582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8" name="Rectangle 52"/>
            <p:cNvSpPr/>
            <p:nvPr/>
          </p:nvSpPr>
          <p:spPr>
            <a:xfrm>
              <a:off x="981593" y="1484784"/>
              <a:ext cx="785250" cy="582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9" name="Rectangle 52"/>
            <p:cNvSpPr/>
            <p:nvPr/>
          </p:nvSpPr>
          <p:spPr>
            <a:xfrm>
              <a:off x="1869642" y="1482102"/>
              <a:ext cx="542118" cy="582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4" name="Rectangle 52"/>
            <p:cNvSpPr/>
            <p:nvPr/>
          </p:nvSpPr>
          <p:spPr>
            <a:xfrm>
              <a:off x="2411760" y="1478630"/>
              <a:ext cx="542118" cy="582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1" name="Rectangle 52"/>
            <p:cNvSpPr/>
            <p:nvPr/>
          </p:nvSpPr>
          <p:spPr>
            <a:xfrm>
              <a:off x="2953878" y="1478630"/>
              <a:ext cx="504056" cy="582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3" name="Rectangle 52"/>
            <p:cNvSpPr/>
            <p:nvPr/>
          </p:nvSpPr>
          <p:spPr>
            <a:xfrm>
              <a:off x="3550765" y="1484784"/>
              <a:ext cx="802800" cy="597837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5" name="Rectangle 52"/>
            <p:cNvSpPr/>
            <p:nvPr/>
          </p:nvSpPr>
          <p:spPr>
            <a:xfrm>
              <a:off x="4341664" y="1484785"/>
              <a:ext cx="806400" cy="59112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6" name="Rectangle 52"/>
            <p:cNvSpPr/>
            <p:nvPr/>
          </p:nvSpPr>
          <p:spPr>
            <a:xfrm>
              <a:off x="5234544" y="1513707"/>
              <a:ext cx="1587018" cy="547141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1" name="Rectangle 52"/>
            <p:cNvSpPr/>
            <p:nvPr/>
          </p:nvSpPr>
          <p:spPr>
            <a:xfrm>
              <a:off x="476197" y="2552724"/>
              <a:ext cx="121131" cy="709875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3175">
              <a:solidFill>
                <a:srgbClr val="92D05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2" name="Rectangle 52"/>
            <p:cNvSpPr/>
            <p:nvPr/>
          </p:nvSpPr>
          <p:spPr>
            <a:xfrm>
              <a:off x="2076621" y="2537868"/>
              <a:ext cx="95956" cy="70808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5" name="Imagem 11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9130" y="-4943"/>
              <a:ext cx="9183129" cy="68629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178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1765B9-20D3-4C45-B9BB-958029DA1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16350</TotalTime>
  <Words>268</Words>
  <Application>Microsoft Office PowerPoint</Application>
  <PresentationFormat>Transparência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Ana Claudia Viero</cp:lastModifiedBy>
  <cp:revision>1023</cp:revision>
  <cp:lastPrinted>2019-09-06T12:58:20Z</cp:lastPrinted>
  <dcterms:created xsi:type="dcterms:W3CDTF">2011-03-14T16:54:15Z</dcterms:created>
  <dcterms:modified xsi:type="dcterms:W3CDTF">2020-03-17T20:17:31Z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TC103382669990</vt:lpwstr>
  </property>
</Properties>
</file>